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2286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2743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3200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3657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 b="def" i="def"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0" algn="ctr">
              <a:spcBef>
                <a:spcPts val="0"/>
              </a:spcBef>
              <a:buSzTx/>
              <a:buNone/>
              <a:defRPr sz="5400"/>
            </a:lvl2pPr>
            <a:lvl3pPr marL="0" indent="0" algn="ctr">
              <a:spcBef>
                <a:spcPts val="0"/>
              </a:spcBef>
              <a:buSzTx/>
              <a:buNone/>
              <a:defRPr sz="5400"/>
            </a:lvl3pPr>
            <a:lvl4pPr marL="0" indent="0" algn="ctr">
              <a:spcBef>
                <a:spcPts val="0"/>
              </a:spcBef>
              <a:buSzTx/>
              <a:buNone/>
              <a:defRPr sz="5400"/>
            </a:lvl4pPr>
            <a:lvl5pPr marL="0" indent="0" algn="ctr">
              <a:spcBef>
                <a:spcPts val="0"/>
              </a:spcBef>
              <a:buSzTx/>
              <a:buNone/>
              <a:defRPr sz="5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/>
          <p:nvPr>
            <p:ph type="body" sz="quarter" idx="21"/>
          </p:nvPr>
        </p:nvSpPr>
        <p:spPr>
          <a:xfrm>
            <a:off x="2387600" y="8953500"/>
            <a:ext cx="19621500" cy="58552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i="1" sz="3200"/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“Type a quote here.”"/>
          <p:cNvSpPr txBox="1"/>
          <p:nvPr>
            <p:ph type="body" sz="quarter" idx="22"/>
          </p:nvPr>
        </p:nvSpPr>
        <p:spPr>
          <a:xfrm>
            <a:off x="2387600" y="6076950"/>
            <a:ext cx="19621500" cy="8255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8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“Type a quote here.” </a:t>
            </a:r>
          </a:p>
        </p:txBody>
      </p:sp>
      <p:sp>
        <p:nvSpPr>
          <p:cNvPr id="9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View of beach and sea from a grassy sand dune"/>
          <p:cNvSpPr/>
          <p:nvPr>
            <p:ph type="pic" idx="21"/>
          </p:nvPr>
        </p:nvSpPr>
        <p:spPr>
          <a:xfrm>
            <a:off x="-50800" y="-1270000"/>
            <a:ext cx="24485600" cy="16323734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View of beach and sea from a grassy sand dune"/>
          <p:cNvSpPr/>
          <p:nvPr>
            <p:ph type="pic" idx="21"/>
          </p:nvPr>
        </p:nvSpPr>
        <p:spPr>
          <a:xfrm>
            <a:off x="3125968" y="-393700"/>
            <a:ext cx="18135601" cy="12090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itle Text"/>
          <p:cNvSpPr txBox="1"/>
          <p:nvPr>
            <p:ph type="title"/>
          </p:nvPr>
        </p:nvSpPr>
        <p:spPr>
          <a:xfrm>
            <a:off x="635000" y="9512300"/>
            <a:ext cx="23114000" cy="20066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sz="quarter" idx="1"/>
          </p:nvPr>
        </p:nvSpPr>
        <p:spPr>
          <a:xfrm>
            <a:off x="635000" y="11442700"/>
            <a:ext cx="23114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0" algn="ctr">
              <a:spcBef>
                <a:spcPts val="0"/>
              </a:spcBef>
              <a:buSzTx/>
              <a:buNone/>
              <a:defRPr sz="5400"/>
            </a:lvl2pPr>
            <a:lvl3pPr marL="0" indent="0" algn="ctr">
              <a:spcBef>
                <a:spcPts val="0"/>
              </a:spcBef>
              <a:buSzTx/>
              <a:buNone/>
              <a:defRPr sz="5400"/>
            </a:lvl3pPr>
            <a:lvl4pPr marL="0" indent="0" algn="ctr">
              <a:spcBef>
                <a:spcPts val="0"/>
              </a:spcBef>
              <a:buSzTx/>
              <a:buNone/>
              <a:defRPr sz="5400"/>
            </a:lvl4pPr>
            <a:lvl5pPr marL="0" indent="0" algn="ctr">
              <a:spcBef>
                <a:spcPts val="0"/>
              </a:spcBef>
              <a:buSzTx/>
              <a:buNone/>
              <a:defRPr sz="5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Cen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/>
          <p:nvPr>
            <p:ph type="title"/>
          </p:nvPr>
        </p:nvSpPr>
        <p:spPr>
          <a:xfrm>
            <a:off x="1778000" y="4533900"/>
            <a:ext cx="20828000" cy="46482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Heron flying low over a beach with a short fence in the foreground"/>
          <p:cNvSpPr/>
          <p:nvPr>
            <p:ph type="pic" sz="half" idx="21"/>
          </p:nvPr>
        </p:nvSpPr>
        <p:spPr>
          <a:xfrm>
            <a:off x="12827000" y="952500"/>
            <a:ext cx="11468100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Title Text"/>
          <p:cNvSpPr txBox="1"/>
          <p:nvPr>
            <p:ph type="title"/>
          </p:nvPr>
        </p:nvSpPr>
        <p:spPr>
          <a:xfrm>
            <a:off x="1651000" y="952500"/>
            <a:ext cx="10223500" cy="5549900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pPr/>
            <a:r>
              <a:t>Title Text</a:t>
            </a:r>
          </a:p>
        </p:txBody>
      </p:sp>
      <p:sp>
        <p:nvSpPr>
          <p:cNvPr id="40" name="Body Level One…"/>
          <p:cNvSpPr txBox="1"/>
          <p:nvPr>
            <p:ph type="body" sz="quarter" idx="1"/>
          </p:nvPr>
        </p:nvSpPr>
        <p:spPr>
          <a:xfrm>
            <a:off x="1651000" y="6527800"/>
            <a:ext cx="10223500" cy="57277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0" algn="ctr">
              <a:spcBef>
                <a:spcPts val="0"/>
              </a:spcBef>
              <a:buSzTx/>
              <a:buNone/>
              <a:defRPr sz="5400"/>
            </a:lvl2pPr>
            <a:lvl3pPr marL="0" indent="0" algn="ctr">
              <a:spcBef>
                <a:spcPts val="0"/>
              </a:spcBef>
              <a:buSzTx/>
              <a:buNone/>
              <a:defRPr sz="5400"/>
            </a:lvl3pPr>
            <a:lvl4pPr marL="0" indent="0" algn="ctr">
              <a:spcBef>
                <a:spcPts val="0"/>
              </a:spcBef>
              <a:buSzTx/>
              <a:buNone/>
              <a:defRPr sz="5400"/>
            </a:lvl4pPr>
            <a:lvl5pPr marL="0" indent="0" algn="ctr">
              <a:spcBef>
                <a:spcPts val="0"/>
              </a:spcBef>
              <a:buSzTx/>
              <a:buNone/>
              <a:defRPr sz="5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4800"/>
            </a:lvl1pPr>
            <a:lvl2pPr>
              <a:defRPr sz="4800"/>
            </a:lvl2pPr>
            <a:lvl3pPr>
              <a:defRPr sz="4800"/>
            </a:lvl3pPr>
            <a:lvl4pPr>
              <a:defRPr sz="4800"/>
            </a:lvl4pPr>
            <a:lvl5pPr>
              <a:defRPr sz="4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andy path between two hills leading to the ocean"/>
          <p:cNvSpPr/>
          <p:nvPr>
            <p:ph type="pic" sz="half" idx="21"/>
          </p:nvPr>
        </p:nvSpPr>
        <p:spPr>
          <a:xfrm>
            <a:off x="10960100" y="3149600"/>
            <a:ext cx="13944600" cy="9296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Body Level One…"/>
          <p:cNvSpPr txBox="1"/>
          <p:nvPr>
            <p:ph type="body" sz="half" idx="1"/>
          </p:nvPr>
        </p:nvSpPr>
        <p:spPr>
          <a:xfrm>
            <a:off x="1689100" y="3149600"/>
            <a:ext cx="10223500" cy="9296400"/>
          </a:xfrm>
          <a:prstGeom prst="rect">
            <a:avLst/>
          </a:prstGeom>
        </p:spPr>
        <p:txBody>
          <a:bodyPr/>
          <a:lstStyle>
            <a:lvl1pPr marL="558800" indent="-558800">
              <a:spcBef>
                <a:spcPts val="4500"/>
              </a:spcBef>
              <a:defRPr sz="3800"/>
            </a:lvl1pPr>
            <a:lvl2pPr marL="1117600" indent="-558800">
              <a:spcBef>
                <a:spcPts val="4500"/>
              </a:spcBef>
              <a:defRPr sz="3800"/>
            </a:lvl2pPr>
            <a:lvl3pPr marL="1676400" indent="-558800">
              <a:spcBef>
                <a:spcPts val="4500"/>
              </a:spcBef>
              <a:defRPr sz="3800"/>
            </a:lvl3pPr>
            <a:lvl4pPr marL="2235200" indent="-558800">
              <a:spcBef>
                <a:spcPts val="4500"/>
              </a:spcBef>
              <a:defRPr sz="3800"/>
            </a:lvl4pPr>
            <a:lvl5pPr marL="2794000" indent="-558800">
              <a:spcBef>
                <a:spcPts val="4500"/>
              </a:spcBef>
              <a:defRPr sz="3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/>
          <p:nvPr>
            <p:ph type="body" idx="1"/>
          </p:nvPr>
        </p:nvSpPr>
        <p:spPr>
          <a:xfrm>
            <a:off x="1689100" y="1778000"/>
            <a:ext cx="21005800" cy="10160000"/>
          </a:xfrm>
          <a:prstGeom prst="rect">
            <a:avLst/>
          </a:prstGeom>
        </p:spPr>
        <p:txBody>
          <a:bodyPr/>
          <a:lstStyle>
            <a:lvl1pPr>
              <a:defRPr sz="4800"/>
            </a:lvl1pPr>
            <a:lvl2pPr>
              <a:defRPr sz="4800"/>
            </a:lvl2pPr>
            <a:lvl3pPr>
              <a:defRPr sz="4800"/>
            </a:lvl3pPr>
            <a:lvl4pPr>
              <a:defRPr sz="4800"/>
            </a:lvl4pPr>
            <a:lvl5pPr>
              <a:defRPr sz="4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andy path between two hills leading to the ocean"/>
          <p:cNvSpPr/>
          <p:nvPr>
            <p:ph type="pic" sz="quarter" idx="21"/>
          </p:nvPr>
        </p:nvSpPr>
        <p:spPr>
          <a:xfrm>
            <a:off x="15300325" y="7048500"/>
            <a:ext cx="8324850" cy="5549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Heron flying low over a beach with a short fence in the foreground"/>
          <p:cNvSpPr/>
          <p:nvPr>
            <p:ph type="pic" sz="quarter" idx="22"/>
          </p:nvPr>
        </p:nvSpPr>
        <p:spPr>
          <a:xfrm>
            <a:off x="15760700" y="863600"/>
            <a:ext cx="7404100" cy="7404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View of beach and sea from a grassy sand dune"/>
          <p:cNvSpPr/>
          <p:nvPr>
            <p:ph type="pic" idx="23"/>
          </p:nvPr>
        </p:nvSpPr>
        <p:spPr>
          <a:xfrm>
            <a:off x="-990600" y="1130300"/>
            <a:ext cx="17202150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1689100" y="355600"/>
            <a:ext cx="21005800" cy="228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1689100" y="3149600"/>
            <a:ext cx="21005800" cy="929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2286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2743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3200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3657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63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127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90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254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317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381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444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508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571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2286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2743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3200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3657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gif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19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github.com/AUTOMATIC1111/stable-diffusion-webui" TargetMode="External"/><Relationship Id="rId3" Type="http://schemas.openxmlformats.org/officeDocument/2006/relationships/hyperlink" Target="https://github.com/invoke-ai/InvokeAI" TargetMode="External"/><Relationship Id="rId4" Type="http://schemas.openxmlformats.org/officeDocument/2006/relationships/hyperlink" Target="https://github.com/AbdBarho/stable-diffusion-webui-docker" TargetMode="External"/><Relationship Id="rId5" Type="http://schemas.openxmlformats.org/officeDocument/2006/relationships/hyperlink" Target="https://habr.com/ru/companies/jugru/articles/726106/" TargetMode="External"/><Relationship Id="rId6" Type="http://schemas.openxmlformats.org/officeDocument/2006/relationships/hyperlink" Target="https://habr.com/ru/articles/693298/" TargetMode="External"/><Relationship Id="rId7" Type="http://schemas.openxmlformats.org/officeDocument/2006/relationships/hyperlink" Target="https://civitai.com/" TargetMode="External"/><Relationship Id="rId8" Type="http://schemas.openxmlformats.org/officeDocument/2006/relationships/hyperlink" Target="https://civitai.com/models/57319/a-zovya-photoreal" TargetMode="External"/><Relationship Id="rId9" Type="http://schemas.openxmlformats.org/officeDocument/2006/relationships/hyperlink" Target="https://stable-diffusion-art.com/automatic1111/#Basic_Usage" TargetMode="External"/><Relationship Id="rId10" Type="http://schemas.openxmlformats.org/officeDocument/2006/relationships/hyperlink" Target="https://huggingface.co/stabilityai/stable-diffusion-2-1" TargetMode="External"/><Relationship Id="rId11" Type="http://schemas.openxmlformats.org/officeDocument/2006/relationships/hyperlink" Target="https://stability.ai/" TargetMode="External"/><Relationship Id="rId12" Type="http://schemas.openxmlformats.org/officeDocument/2006/relationships/hyperlink" Target="https://github.com/ashchuk/NN-and-images-v1/blob/main/NN_and_Images_v1.pdf" TargetMode="External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png"/><Relationship Id="rId3" Type="http://schemas.openxmlformats.org/officeDocument/2006/relationships/image" Target="../media/image1.pn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Нейросети и изображения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Нейросети и изображения</a:t>
            </a:r>
          </a:p>
        </p:txBody>
      </p:sp>
      <p:sp>
        <p:nvSpPr>
          <p:cNvPr id="120" name="ИНЖЕНЕРНЫЙ ПОДХОД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ИНЖЕНЕРНЫЙ ПОДХОД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И сразу много вопросов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И сразу много вопросов</a:t>
            </a:r>
          </a:p>
        </p:txBody>
      </p:sp>
      <p:sp>
        <p:nvSpPr>
          <p:cNvPr id="148" name="- Text2Img? DALL-E? Midjourney? StableDiffusion?…"/>
          <p:cNvSpPr txBox="1"/>
          <p:nvPr>
            <p:ph type="body" idx="1"/>
          </p:nvPr>
        </p:nvSpPr>
        <p:spPr>
          <a:xfrm>
            <a:off x="1006127" y="3098799"/>
            <a:ext cx="22371746" cy="9296401"/>
          </a:xfrm>
          <a:prstGeom prst="rect">
            <a:avLst/>
          </a:prstGeom>
        </p:spPr>
        <p:txBody>
          <a:bodyPr/>
          <a:lstStyle/>
          <a:p>
            <a:pPr marL="0" indent="0" defTabSz="12700">
              <a:spcBef>
                <a:spcPts val="0"/>
              </a:spcBef>
              <a:buSzTx/>
              <a:buNone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7100"/>
            </a:pPr>
            <a:r>
              <a:t>- Text2Img? DALL-E? </a:t>
            </a:r>
            <a:r>
              <a:rPr i="1"/>
              <a:t>Midjourney? StableDiffusion?</a:t>
            </a:r>
            <a:endParaRPr i="1"/>
          </a:p>
          <a:p>
            <a:pPr marL="0" indent="0" defTabSz="12700">
              <a:spcBef>
                <a:spcPts val="0"/>
              </a:spcBef>
              <a:buSzTx/>
              <a:buNone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7100"/>
            </a:pPr>
            <a:r>
              <a:t>- где достать модели?</a:t>
            </a:r>
          </a:p>
          <a:p>
            <a:pPr marL="0" indent="0" defTabSz="12700">
              <a:spcBef>
                <a:spcPts val="0"/>
              </a:spcBef>
              <a:buSzTx/>
              <a:buNone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7100"/>
            </a:pPr>
            <a:r>
              <a:t>- как их использовать?</a:t>
            </a:r>
          </a:p>
          <a:p>
            <a:pPr marL="0" indent="0" defTabSz="12700">
              <a:spcBef>
                <a:spcPts val="0"/>
              </a:spcBef>
              <a:buSzTx/>
              <a:buNone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7100"/>
            </a:pPr>
            <a:r>
              <a:t>- а на ноутбуке работает?</a:t>
            </a:r>
          </a:p>
          <a:p>
            <a:pPr marL="0" indent="0" defTabSz="12700">
              <a:spcBef>
                <a:spcPts val="0"/>
              </a:spcBef>
              <a:buSzTx/>
              <a:buNone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7100"/>
            </a:pPr>
            <a:r>
              <a:t>- а как запустить? установщик есть? где скачать?</a:t>
            </a:r>
          </a:p>
          <a:p>
            <a:pPr marL="0" indent="0" defTabSz="12700">
              <a:spcBef>
                <a:spcPts val="0"/>
              </a:spcBef>
              <a:buSzTx/>
              <a:buNone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7100"/>
            </a:pPr>
            <a:r>
              <a:t>- и как уже наконец сгенерировать картинку?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9704" y="3130677"/>
            <a:ext cx="24144595" cy="745464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5977" y="28904"/>
            <a:ext cx="23253209" cy="11626605"/>
          </a:xfrm>
          <a:prstGeom prst="rect">
            <a:avLst/>
          </a:prstGeom>
          <a:ln w="12700">
            <a:miter lim="400000"/>
          </a:ln>
        </p:spPr>
      </p:pic>
      <p:sp>
        <p:nvSpPr>
          <p:cNvPr id="153" name="https://towardsdatascience.com/what-are-stable-diffusion-models-and-why-are-they-a-step-forward-for-image-generation-aa1182801d46"/>
          <p:cNvSpPr txBox="1"/>
          <p:nvPr/>
        </p:nvSpPr>
        <p:spPr>
          <a:xfrm>
            <a:off x="709599" y="12088149"/>
            <a:ext cx="22695790" cy="10303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https://towardsdatascience.com/what-are-stable-diffusion-models-and-why-are-they-a-step-forward-for-image-generation-aa1182801d46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11694" y="0"/>
            <a:ext cx="21760611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А можно попроще?"/>
          <p:cNvSpPr txBox="1"/>
          <p:nvPr>
            <p:ph type="title"/>
          </p:nvPr>
        </p:nvSpPr>
        <p:spPr>
          <a:xfrm>
            <a:off x="1689100" y="5447609"/>
            <a:ext cx="21005800" cy="2286001"/>
          </a:xfrm>
          <a:prstGeom prst="rect">
            <a:avLst/>
          </a:prstGeom>
        </p:spPr>
        <p:txBody>
          <a:bodyPr/>
          <a:lstStyle/>
          <a:p>
            <a:pPr/>
            <a:r>
              <a:t>А можно попроще?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Что сделал Midjourney?"/>
          <p:cNvSpPr txBox="1"/>
          <p:nvPr>
            <p:ph type="title"/>
          </p:nvPr>
        </p:nvSpPr>
        <p:spPr>
          <a:xfrm>
            <a:off x="1689100" y="-9488"/>
            <a:ext cx="21005800" cy="2286001"/>
          </a:xfrm>
          <a:prstGeom prst="rect">
            <a:avLst/>
          </a:prstGeom>
        </p:spPr>
        <p:txBody>
          <a:bodyPr/>
          <a:lstStyle/>
          <a:p>
            <a:pPr/>
            <a:r>
              <a:t>Что сделал Midjourney?</a:t>
            </a:r>
          </a:p>
        </p:txBody>
      </p:sp>
      <p:pic>
        <p:nvPicPr>
          <p:cNvPr id="16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45502" y="2129620"/>
            <a:ext cx="17092996" cy="1123476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А можно чуть удобнее?"/>
          <p:cNvSpPr txBox="1"/>
          <p:nvPr>
            <p:ph type="title"/>
          </p:nvPr>
        </p:nvSpPr>
        <p:spPr>
          <a:xfrm>
            <a:off x="1689100" y="1239495"/>
            <a:ext cx="21005800" cy="2286001"/>
          </a:xfrm>
          <a:prstGeom prst="rect">
            <a:avLst/>
          </a:prstGeom>
        </p:spPr>
        <p:txBody>
          <a:bodyPr/>
          <a:lstStyle/>
          <a:p>
            <a:pPr/>
            <a:r>
              <a:t>А можно чуть удобнее?</a:t>
            </a:r>
          </a:p>
        </p:txBody>
      </p:sp>
      <p:sp>
        <p:nvSpPr>
          <p:cNvPr id="163" name="Ну, можно больше контроля?"/>
          <p:cNvSpPr txBox="1"/>
          <p:nvPr/>
        </p:nvSpPr>
        <p:spPr>
          <a:xfrm>
            <a:off x="1689100" y="4877010"/>
            <a:ext cx="21005800" cy="228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0" sz="112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Ну, можно больше контроля?</a:t>
            </a:r>
          </a:p>
        </p:txBody>
      </p:sp>
      <p:sp>
        <p:nvSpPr>
          <p:cNvPr id="164" name="Я же художник, мне нужна кисть"/>
          <p:cNvSpPr txBox="1"/>
          <p:nvPr/>
        </p:nvSpPr>
        <p:spPr>
          <a:xfrm>
            <a:off x="1689100" y="8514524"/>
            <a:ext cx="21005800" cy="228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734694">
              <a:defRPr b="0" sz="9968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Я же художник, мне нужна кисть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1678" y="343317"/>
            <a:ext cx="23348821" cy="1294519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Теперь о StableDiffusion"/>
          <p:cNvSpPr txBox="1"/>
          <p:nvPr>
            <p:ph type="title"/>
          </p:nvPr>
        </p:nvSpPr>
        <p:spPr>
          <a:xfrm>
            <a:off x="1689099" y="5447609"/>
            <a:ext cx="21005801" cy="2286001"/>
          </a:xfrm>
          <a:prstGeom prst="rect">
            <a:avLst/>
          </a:prstGeom>
        </p:spPr>
        <p:txBody>
          <a:bodyPr/>
          <a:lstStyle/>
          <a:p>
            <a:pPr/>
            <a:r>
              <a:t>Теперь о StableDiffusion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tableDiffus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StableDiffusion</a:t>
            </a:r>
          </a:p>
        </p:txBody>
      </p:sp>
      <p:pic>
        <p:nvPicPr>
          <p:cNvPr id="17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19536" y="2511036"/>
            <a:ext cx="17944928" cy="1047192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Дисклеймер"/>
          <p:cNvSpPr txBox="1"/>
          <p:nvPr>
            <p:ph type="title"/>
          </p:nvPr>
        </p:nvSpPr>
        <p:spPr>
          <a:xfrm>
            <a:off x="1689100" y="144233"/>
            <a:ext cx="21005800" cy="2286001"/>
          </a:xfrm>
          <a:prstGeom prst="rect">
            <a:avLst/>
          </a:prstGeom>
        </p:spPr>
        <p:txBody>
          <a:bodyPr/>
          <a:lstStyle/>
          <a:p>
            <a:pPr/>
            <a:r>
              <a:t>Дисклеймер</a:t>
            </a:r>
          </a:p>
        </p:txBody>
      </p:sp>
      <p:sp>
        <p:nvSpPr>
          <p:cNvPr id="123" name="Я не эксперт по нейросетям, все еще разбираюсь…"/>
          <p:cNvSpPr txBox="1"/>
          <p:nvPr>
            <p:ph type="body" idx="1"/>
          </p:nvPr>
        </p:nvSpPr>
        <p:spPr>
          <a:xfrm>
            <a:off x="824419" y="2209800"/>
            <a:ext cx="21005801" cy="9296400"/>
          </a:xfrm>
          <a:prstGeom prst="rect">
            <a:avLst/>
          </a:prstGeom>
        </p:spPr>
        <p:txBody>
          <a:bodyPr/>
          <a:lstStyle/>
          <a:p>
            <a:pPr/>
            <a:r>
              <a:t>Я не эксперт по нейросетям, все еще разбираюсь</a:t>
            </a:r>
          </a:p>
          <a:p>
            <a:pPr/>
            <a:r>
              <a:t>Я за диалог, задавайте вопросы, давайте общаться</a:t>
            </a:r>
          </a:p>
          <a:p>
            <a:pPr/>
            <a:r>
              <a:t>Даже если вопрос кажется глупым - спрашивайте</a:t>
            </a:r>
          </a:p>
          <a:p>
            <a:pPr/>
            <a:r>
              <a:t>Я делюсь опытом и удачными/неудачными экспериментами</a:t>
            </a:r>
          </a:p>
          <a:p>
            <a:pPr/>
            <a:r>
              <a:t>Если есть вопрос не по теме доклада - можно спросить после</a:t>
            </a:r>
          </a:p>
          <a:p>
            <a:pPr/>
            <a:r>
              <a:t>Презентация со всеми ссылками доступна здесь</a:t>
            </a:r>
          </a:p>
        </p:txBody>
      </p:sp>
      <p:pic>
        <p:nvPicPr>
          <p:cNvPr id="12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062438" y="9442275"/>
            <a:ext cx="4284989" cy="422708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5237" y="555770"/>
            <a:ext cx="23113526" cy="1208940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image_slider_cropped.gif" descr="image_slider_cropped.gi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4858" y="2287940"/>
            <a:ext cx="23214284" cy="914012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OpenSource UI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OpenSource UI</a:t>
            </a:r>
          </a:p>
        </p:txBody>
      </p:sp>
      <p:sp>
        <p:nvSpPr>
          <p:cNvPr id="178" name="Automatic1111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7000"/>
            </a:pPr>
            <a:r>
              <a:t>Automatic1111</a:t>
            </a:r>
          </a:p>
          <a:p>
            <a:pPr>
              <a:defRPr sz="7000"/>
            </a:pPr>
            <a:r>
              <a:t>InvokeAI</a:t>
            </a:r>
          </a:p>
          <a:p>
            <a:pPr>
              <a:defRPr sz="7000"/>
            </a:pPr>
            <a:r>
              <a:t>Other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Kllisre X79 LGA2011 Motherboard…"/>
          <p:cNvSpPr txBox="1"/>
          <p:nvPr>
            <p:ph type="body" sz="half" idx="1"/>
          </p:nvPr>
        </p:nvSpPr>
        <p:spPr>
          <a:xfrm>
            <a:off x="1503979" y="830296"/>
            <a:ext cx="21005801" cy="5372108"/>
          </a:xfrm>
          <a:prstGeom prst="rect">
            <a:avLst/>
          </a:prstGeom>
        </p:spPr>
        <p:txBody>
          <a:bodyPr/>
          <a:lstStyle/>
          <a:p>
            <a:pPr/>
            <a:r>
              <a:t>Kllisre X79 LGA2011 Motherboard</a:t>
            </a:r>
          </a:p>
          <a:p>
            <a:pPr/>
            <a:r>
              <a:t>128GB DDR3</a:t>
            </a:r>
          </a:p>
          <a:p>
            <a:pPr/>
            <a:r>
              <a:t>Intel Xeon E5-2690; Sandy Bridge; 8(16) cores; 2012 год; 32 nm</a:t>
            </a:r>
          </a:p>
          <a:p>
            <a:pPr/>
            <a:r>
              <a:t>Gigabyte RTX 3060 Vision 12Gb; NVIDIA Ampere</a:t>
            </a:r>
          </a:p>
        </p:txBody>
      </p:sp>
      <p:pic>
        <p:nvPicPr>
          <p:cNvPr id="18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114588" y="6783320"/>
            <a:ext cx="7660392" cy="6580278"/>
          </a:xfrm>
          <a:prstGeom prst="rect">
            <a:avLst/>
          </a:prstGeom>
          <a:ln w="12700">
            <a:miter lim="400000"/>
          </a:ln>
        </p:spPr>
      </p:pic>
      <p:pic>
        <p:nvPicPr>
          <p:cNvPr id="182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822843" y="6563462"/>
            <a:ext cx="6738314" cy="6738313"/>
          </a:xfrm>
          <a:prstGeom prst="rect">
            <a:avLst/>
          </a:prstGeom>
          <a:ln w="12700">
            <a:miter lim="400000"/>
          </a:ln>
        </p:spPr>
      </p:pic>
      <p:pic>
        <p:nvPicPr>
          <p:cNvPr id="183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79520" y="7070142"/>
            <a:ext cx="8587431" cy="572495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Теперь практика"/>
          <p:cNvSpPr txBox="1"/>
          <p:nvPr>
            <p:ph type="title"/>
          </p:nvPr>
        </p:nvSpPr>
        <p:spPr>
          <a:xfrm>
            <a:off x="1689100" y="5715000"/>
            <a:ext cx="21005800" cy="2286000"/>
          </a:xfrm>
          <a:prstGeom prst="rect">
            <a:avLst/>
          </a:prstGeom>
        </p:spPr>
        <p:txBody>
          <a:bodyPr/>
          <a:lstStyle/>
          <a:p>
            <a:pPr/>
            <a:r>
              <a:t>Теперь практика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Ссылки"/>
          <p:cNvSpPr txBox="1"/>
          <p:nvPr>
            <p:ph type="title"/>
          </p:nvPr>
        </p:nvSpPr>
        <p:spPr>
          <a:xfrm>
            <a:off x="1689100" y="-355360"/>
            <a:ext cx="21005800" cy="2286001"/>
          </a:xfrm>
          <a:prstGeom prst="rect">
            <a:avLst/>
          </a:prstGeom>
        </p:spPr>
        <p:txBody>
          <a:bodyPr/>
          <a:lstStyle/>
          <a:p>
            <a:pPr/>
            <a:r>
              <a:t>Ссылки</a:t>
            </a:r>
          </a:p>
        </p:txBody>
      </p:sp>
      <p:sp>
        <p:nvSpPr>
          <p:cNvPr id="188" name="https://github.com/AUTOMATIC1111/stable-diffusion-webui…"/>
          <p:cNvSpPr txBox="1"/>
          <p:nvPr>
            <p:ph type="body" idx="1"/>
          </p:nvPr>
        </p:nvSpPr>
        <p:spPr>
          <a:xfrm>
            <a:off x="1689100" y="2218962"/>
            <a:ext cx="21005800" cy="10323114"/>
          </a:xfrm>
          <a:prstGeom prst="rect">
            <a:avLst/>
          </a:prstGeom>
        </p:spPr>
        <p:txBody>
          <a:bodyPr/>
          <a:lstStyle/>
          <a:p>
            <a:pPr marL="381000" indent="-381000" defTabSz="495300">
              <a:spcBef>
                <a:spcPts val="3500"/>
              </a:spcBef>
              <a:defRPr sz="2880"/>
            </a:pPr>
            <a:r>
              <a:rPr u="sng">
                <a:hlinkClick r:id="rId2" invalidUrl="" action="" tgtFrame="" tooltip="" history="1" highlightClick="0" endSnd="0"/>
              </a:rPr>
              <a:t>https://github.com/AUTOMATIC1111/stable-diffusion-webui</a:t>
            </a:r>
          </a:p>
          <a:p>
            <a:pPr marL="381000" indent="-381000" defTabSz="495300">
              <a:spcBef>
                <a:spcPts val="3500"/>
              </a:spcBef>
              <a:defRPr sz="2880"/>
            </a:pPr>
            <a:r>
              <a:rPr u="sng">
                <a:hlinkClick r:id="rId3" invalidUrl="" action="" tgtFrame="" tooltip="" history="1" highlightClick="0" endSnd="0"/>
              </a:rPr>
              <a:t>https://github.com/invoke-ai/InvokeAI</a:t>
            </a:r>
          </a:p>
          <a:p>
            <a:pPr marL="381000" indent="-381000" defTabSz="495300">
              <a:spcBef>
                <a:spcPts val="3500"/>
              </a:spcBef>
              <a:defRPr sz="2880"/>
            </a:pPr>
            <a:r>
              <a:rPr u="sng">
                <a:hlinkClick r:id="rId4" invalidUrl="" action="" tgtFrame="" tooltip="" history="1" highlightClick="0" endSnd="0"/>
              </a:rPr>
              <a:t>https://github.com/AbdBarho/stable-diffusion-webui-docker</a:t>
            </a:r>
          </a:p>
          <a:p>
            <a:pPr marL="381000" indent="-381000" defTabSz="495300">
              <a:spcBef>
                <a:spcPts val="3500"/>
              </a:spcBef>
              <a:defRPr sz="2880"/>
            </a:pPr>
            <a:r>
              <a:rPr u="sng">
                <a:hlinkClick r:id="rId5" invalidUrl="" action="" tgtFrame="" tooltip="" history="1" highlightClick="0" endSnd="0"/>
              </a:rPr>
              <a:t>https://habr.com/ru/companies/jugru/articles/726106/</a:t>
            </a:r>
          </a:p>
          <a:p>
            <a:pPr marL="381000" indent="-381000" defTabSz="495300">
              <a:spcBef>
                <a:spcPts val="3500"/>
              </a:spcBef>
              <a:defRPr sz="2880"/>
            </a:pPr>
            <a:r>
              <a:rPr u="sng">
                <a:hlinkClick r:id="rId6" invalidUrl="" action="" tgtFrame="" tooltip="" history="1" highlightClick="0" endSnd="0"/>
              </a:rPr>
              <a:t>https://habr.com/ru/articles/693298/</a:t>
            </a:r>
          </a:p>
          <a:p>
            <a:pPr marL="381000" indent="-381000" defTabSz="495300">
              <a:spcBef>
                <a:spcPts val="3500"/>
              </a:spcBef>
              <a:defRPr sz="2880"/>
            </a:pPr>
            <a:r>
              <a:rPr u="sng">
                <a:hlinkClick r:id="rId7" invalidUrl="" action="" tgtFrame="" tooltip="" history="1" highlightClick="0" endSnd="0"/>
              </a:rPr>
              <a:t>https://civitai.com/</a:t>
            </a:r>
          </a:p>
          <a:p>
            <a:pPr marL="381000" indent="-381000" defTabSz="495300">
              <a:spcBef>
                <a:spcPts val="3500"/>
              </a:spcBef>
              <a:defRPr sz="2880"/>
            </a:pPr>
            <a:r>
              <a:rPr u="sng">
                <a:hlinkClick r:id="rId8" invalidUrl="" action="" tgtFrame="" tooltip="" history="1" highlightClick="0" endSnd="0"/>
              </a:rPr>
              <a:t>https://civitai.com/models/57319/a-zovya-photoreal</a:t>
            </a:r>
          </a:p>
          <a:p>
            <a:pPr marL="381000" indent="-381000" defTabSz="495300">
              <a:spcBef>
                <a:spcPts val="3500"/>
              </a:spcBef>
              <a:defRPr sz="2880"/>
            </a:pPr>
            <a:r>
              <a:t>https://civitai.com/models/3816/protogen-x53-photorealism-official-release</a:t>
            </a:r>
          </a:p>
          <a:p>
            <a:pPr marL="381000" indent="-381000" defTabSz="495300">
              <a:spcBef>
                <a:spcPts val="3500"/>
              </a:spcBef>
              <a:defRPr sz="2880"/>
            </a:pPr>
            <a:r>
              <a:rPr u="sng">
                <a:hlinkClick r:id="rId9" invalidUrl="" action="" tgtFrame="" tooltip="" history="1" highlightClick="0" endSnd="0"/>
              </a:rPr>
              <a:t>https://stable-diffusion-art.com/automatic1111/#Basic_Usage</a:t>
            </a:r>
          </a:p>
          <a:p>
            <a:pPr marL="381000" indent="-381000" defTabSz="495300">
              <a:spcBef>
                <a:spcPts val="3500"/>
              </a:spcBef>
              <a:defRPr sz="2880"/>
            </a:pPr>
            <a:r>
              <a:rPr u="sng">
                <a:hlinkClick r:id="rId10" invalidUrl="" action="" tgtFrame="" tooltip="" history="1" highlightClick="0" endSnd="0"/>
              </a:rPr>
              <a:t>https://huggingface.co/stabilityai/stable-diffusion-2-1</a:t>
            </a:r>
          </a:p>
          <a:p>
            <a:pPr marL="381000" indent="-381000" defTabSz="495300">
              <a:spcBef>
                <a:spcPts val="3500"/>
              </a:spcBef>
              <a:defRPr sz="2880"/>
            </a:pPr>
            <a:r>
              <a:rPr u="sng">
                <a:hlinkClick r:id="rId11" invalidUrl="" action="" tgtFrame="" tooltip="" history="1" highlightClick="0" endSnd="0"/>
              </a:rPr>
              <a:t>https://stability.ai/</a:t>
            </a:r>
          </a:p>
          <a:p>
            <a:pPr marL="381000" indent="-381000" defTabSz="495300">
              <a:spcBef>
                <a:spcPts val="3500"/>
              </a:spcBef>
              <a:defRPr sz="2880"/>
            </a:pPr>
            <a:r>
              <a:rPr u="sng">
                <a:hlinkClick r:id="rId12" invalidUrl="" action="" tgtFrame="" tooltip="" history="1" highlightClick="0" endSnd="0"/>
              </a:rPr>
              <a:t>https://github.com/ashchuk/NN-and-images-v1/blob/main/NN_and_Images_v1.pdf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Еще один опрос"/>
          <p:cNvSpPr txBox="1"/>
          <p:nvPr>
            <p:ph type="title"/>
          </p:nvPr>
        </p:nvSpPr>
        <p:spPr>
          <a:xfrm>
            <a:off x="1689100" y="355599"/>
            <a:ext cx="21005801" cy="1417104"/>
          </a:xfrm>
          <a:prstGeom prst="rect">
            <a:avLst/>
          </a:prstGeom>
        </p:spPr>
        <p:txBody>
          <a:bodyPr/>
          <a:lstStyle>
            <a:lvl1pPr defTabSz="635634">
              <a:defRPr sz="8624"/>
            </a:lvl1pPr>
          </a:lstStyle>
          <a:p>
            <a:pPr/>
            <a:r>
              <a:t>Еще один опрос</a:t>
            </a:r>
          </a:p>
        </p:txBody>
      </p:sp>
      <p:sp>
        <p:nvSpPr>
          <p:cNvPr id="191" name="Генерация текста, языковые модели, аналоги ChatGPT…"/>
          <p:cNvSpPr txBox="1"/>
          <p:nvPr>
            <p:ph type="body" idx="1"/>
          </p:nvPr>
        </p:nvSpPr>
        <p:spPr>
          <a:xfrm>
            <a:off x="1689100" y="2037187"/>
            <a:ext cx="21005800" cy="10408813"/>
          </a:xfrm>
          <a:prstGeom prst="rect">
            <a:avLst/>
          </a:prstGeom>
        </p:spPr>
        <p:txBody>
          <a:bodyPr/>
          <a:lstStyle/>
          <a:p>
            <a:pPr/>
            <a:r>
              <a:t>Генерация текста, языковые модели, аналоги ChatGPT</a:t>
            </a:r>
          </a:p>
          <a:p>
            <a:pPr/>
            <a:r>
              <a:t>Генерация аудио, голоса, музыки</a:t>
            </a:r>
          </a:p>
          <a:p>
            <a:pPr/>
            <a:r>
              <a:t>Генерация изображений, редактирование, стили</a:t>
            </a:r>
          </a:p>
          <a:p>
            <a:pPr/>
            <a:r>
              <a:t>OpenSource проекты: Web сервисы, приложения, утилиты</a:t>
            </a:r>
          </a:p>
          <a:p>
            <a:pPr/>
            <a:r>
              <a:t>NoCode, LowCode</a:t>
            </a:r>
          </a:p>
          <a:p>
            <a:pPr/>
            <a:r>
              <a:t>Инфраструктура, CI/CD, Kubernetes, Docker, containers</a:t>
            </a:r>
          </a:p>
          <a:p>
            <a:pPr/>
            <a:r>
              <a:t>У меня есть другая тема или идея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Чат"/>
          <p:cNvSpPr txBox="1"/>
          <p:nvPr>
            <p:ph type="title"/>
          </p:nvPr>
        </p:nvSpPr>
        <p:spPr>
          <a:xfrm>
            <a:off x="1449733" y="1143420"/>
            <a:ext cx="8033942" cy="2286001"/>
          </a:xfrm>
          <a:prstGeom prst="rect">
            <a:avLst/>
          </a:prstGeom>
        </p:spPr>
        <p:txBody>
          <a:bodyPr/>
          <a:lstStyle/>
          <a:p>
            <a:pPr/>
            <a:r>
              <a:t>Чат</a:t>
            </a:r>
          </a:p>
        </p:txBody>
      </p:sp>
      <p:pic>
        <p:nvPicPr>
          <p:cNvPr id="19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8582" y="3233522"/>
            <a:ext cx="10456244" cy="9680270"/>
          </a:xfrm>
          <a:prstGeom prst="rect">
            <a:avLst/>
          </a:prstGeom>
          <a:ln w="12700">
            <a:miter lim="400000"/>
          </a:ln>
        </p:spPr>
      </p:pic>
      <p:sp>
        <p:nvSpPr>
          <p:cNvPr id="195" name="Презентация"/>
          <p:cNvSpPr txBox="1"/>
          <p:nvPr/>
        </p:nvSpPr>
        <p:spPr>
          <a:xfrm>
            <a:off x="12737800" y="1143420"/>
            <a:ext cx="10313821" cy="228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0" sz="112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Презентация</a:t>
            </a:r>
          </a:p>
        </p:txBody>
      </p:sp>
      <p:pic>
        <p:nvPicPr>
          <p:cNvPr id="196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040173" y="3284721"/>
            <a:ext cx="9709075" cy="957787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Спасибо за внимание!"/>
          <p:cNvSpPr txBox="1"/>
          <p:nvPr>
            <p:ph type="title"/>
          </p:nvPr>
        </p:nvSpPr>
        <p:spPr>
          <a:xfrm>
            <a:off x="1689100" y="5849505"/>
            <a:ext cx="21005800" cy="2286001"/>
          </a:xfrm>
          <a:prstGeom prst="rect">
            <a:avLst/>
          </a:prstGeom>
        </p:spPr>
        <p:txBody>
          <a:bodyPr/>
          <a:lstStyle/>
          <a:p>
            <a:pPr/>
            <a:r>
              <a:t>Спасибо за внимание!</a:t>
            </a:r>
          </a:p>
        </p:txBody>
      </p:sp>
      <p:pic>
        <p:nvPicPr>
          <p:cNvPr id="19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926075" y="1541974"/>
            <a:ext cx="4531850" cy="453184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Короткий опрос"/>
          <p:cNvSpPr txBox="1"/>
          <p:nvPr>
            <p:ph type="title"/>
          </p:nvPr>
        </p:nvSpPr>
        <p:spPr>
          <a:xfrm>
            <a:off x="1689100" y="355600"/>
            <a:ext cx="21005801" cy="1788358"/>
          </a:xfrm>
          <a:prstGeom prst="rect">
            <a:avLst/>
          </a:prstGeom>
        </p:spPr>
        <p:txBody>
          <a:bodyPr/>
          <a:lstStyle/>
          <a:p>
            <a:pPr/>
            <a:r>
              <a:t>Короткий опрос</a:t>
            </a:r>
          </a:p>
        </p:txBody>
      </p:sp>
      <p:sp>
        <p:nvSpPr>
          <p:cNvPr id="127" name="Docker images | sudo apt-get install | tmux new-session -s mysession…"/>
          <p:cNvSpPr txBox="1"/>
          <p:nvPr>
            <p:ph type="body" idx="1"/>
          </p:nvPr>
        </p:nvSpPr>
        <p:spPr>
          <a:xfrm>
            <a:off x="344251" y="3149600"/>
            <a:ext cx="23878874" cy="9296400"/>
          </a:xfrm>
          <a:prstGeom prst="rect">
            <a:avLst/>
          </a:prstGeom>
        </p:spPr>
        <p:txBody>
          <a:bodyPr/>
          <a:lstStyle/>
          <a:p>
            <a:pPr marL="889000" indent="-889000">
              <a:buSzPct val="100000"/>
              <a:buAutoNum type="arabicPeriod" startAt="1"/>
            </a:pPr>
            <a:r>
              <a:t>Docker images | sudo apt-get install | tmux new-session -s mysession</a:t>
            </a:r>
          </a:p>
          <a:p>
            <a:pPr marL="889000" indent="-889000">
              <a:buSzPct val="100000"/>
              <a:buAutoNum type="arabicPeriod" startAt="1"/>
            </a:pPr>
            <a:r>
              <a:t>CUDA toolkit, CUDA 12.0 | 11.8 | 11.7 | 11.0.1 | 10.2</a:t>
            </a:r>
          </a:p>
          <a:p>
            <a:pPr marL="889000" indent="-889000">
              <a:buSzPct val="100000"/>
              <a:buAutoNum type="arabicPeriod" startAt="1"/>
            </a:pPr>
            <a:r>
              <a:t>Upscaling, StableDiffusion, text2img, img2img, Autimatic1111, InvokeAI</a:t>
            </a:r>
          </a:p>
          <a:p>
            <a:pPr marL="889000" indent="-889000">
              <a:buSzPct val="100000"/>
              <a:buAutoNum type="arabicPeriod" startAt="1"/>
            </a:pPr>
            <a:r>
              <a:t>Процессор, видеокарта, Nvidia, Radeon, оперативная память, SSD или HDD</a:t>
            </a:r>
          </a:p>
          <a:p>
            <a:pPr marL="889000" indent="-889000">
              <a:buSzPct val="100000"/>
              <a:buAutoNum type="arabicPeriod" startAt="1"/>
            </a:pPr>
            <a:r>
              <a:t>UI, Web, Web браузер</a:t>
            </a:r>
          </a:p>
          <a:p>
            <a:pPr marL="889000" indent="-889000">
              <a:buSzPct val="100000"/>
              <a:buAutoNum type="arabicPeriod" startAt="1"/>
            </a:pPr>
            <a:r>
              <a:t>Знаю как включить и выключить компьютер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Везде нейросети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Везде нейросети</a:t>
            </a:r>
          </a:p>
        </p:txBody>
      </p:sp>
      <p:pic>
        <p:nvPicPr>
          <p:cNvPr id="13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77524" y="2831093"/>
            <a:ext cx="15636335" cy="9831814"/>
          </a:xfrm>
          <a:prstGeom prst="rect">
            <a:avLst/>
          </a:prstGeom>
          <a:ln w="12700">
            <a:miter lim="400000"/>
          </a:ln>
        </p:spPr>
      </p:pic>
      <p:sp>
        <p:nvSpPr>
          <p:cNvPr id="131" name="Папа римский Франциск…"/>
          <p:cNvSpPr txBox="1"/>
          <p:nvPr/>
        </p:nvSpPr>
        <p:spPr>
          <a:xfrm>
            <a:off x="17264570" y="5506523"/>
            <a:ext cx="6572023" cy="1281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3900"/>
            </a:pPr>
            <a:r>
              <a:t>Папа римский Франциск </a:t>
            </a:r>
          </a:p>
          <a:p>
            <a:pPr algn="l">
              <a:defRPr sz="3900"/>
            </a:pPr>
            <a:r>
              <a:t>в модном белом пуховике</a:t>
            </a:r>
          </a:p>
        </p:txBody>
      </p:sp>
      <p:sp>
        <p:nvSpPr>
          <p:cNvPr id="132" name="Март 2023"/>
          <p:cNvSpPr txBox="1"/>
          <p:nvPr/>
        </p:nvSpPr>
        <p:spPr>
          <a:xfrm>
            <a:off x="17367539" y="3972030"/>
            <a:ext cx="2638350" cy="6841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900"/>
            </a:lvl1pPr>
          </a:lstStyle>
          <a:p>
            <a:pPr/>
            <a:r>
              <a:t>Март 2023</a:t>
            </a:r>
          </a:p>
        </p:txBody>
      </p:sp>
      <p:sp>
        <p:nvSpPr>
          <p:cNvPr id="133" name="Многие приняли это…"/>
          <p:cNvSpPr txBox="1"/>
          <p:nvPr/>
        </p:nvSpPr>
        <p:spPr>
          <a:xfrm>
            <a:off x="17260608" y="7377897"/>
            <a:ext cx="6579947" cy="18779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3900"/>
            </a:pPr>
            <a:r>
              <a:t>Многие приняли это </a:t>
            </a:r>
          </a:p>
          <a:p>
            <a:pPr algn="l">
              <a:defRPr sz="3900"/>
            </a:pPr>
            <a:r>
              <a:t>изображение за реальное</a:t>
            </a:r>
          </a:p>
          <a:p>
            <a:pPr algn="l">
              <a:defRPr sz="3900"/>
            </a:pPr>
            <a:r>
              <a:t>фото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61810" y="1019677"/>
            <a:ext cx="20060380" cy="1128396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865730" y="0"/>
            <a:ext cx="9144001" cy="13716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8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624066" y="-1"/>
            <a:ext cx="9144001" cy="1371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3084" y="972483"/>
            <a:ext cx="11771034" cy="11771034"/>
          </a:xfrm>
          <a:prstGeom prst="rect">
            <a:avLst/>
          </a:prstGeom>
          <a:ln w="12700">
            <a:miter lim="400000"/>
          </a:ln>
        </p:spPr>
      </p:pic>
      <p:pic>
        <p:nvPicPr>
          <p:cNvPr id="141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482178" y="972483"/>
            <a:ext cx="11771034" cy="1177103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89173" y="522781"/>
            <a:ext cx="19005654" cy="1267043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20000" y="0"/>
            <a:ext cx="914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30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30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